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7" r:id="rId3"/>
    <p:sldId id="257" r:id="rId4"/>
    <p:sldId id="258" r:id="rId5"/>
    <p:sldId id="259" r:id="rId6"/>
    <p:sldId id="260" r:id="rId7"/>
    <p:sldId id="261" r:id="rId8"/>
    <p:sldId id="262" r:id="rId9"/>
    <p:sldId id="268" r:id="rId10"/>
    <p:sldId id="273" r:id="rId11"/>
    <p:sldId id="274" r:id="rId12"/>
    <p:sldId id="275" r:id="rId13"/>
    <p:sldId id="270" r:id="rId14"/>
    <p:sldId id="272"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B007B441-5312-499D-93C3-6E37886527F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20/05/2024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077200" y="6356350"/>
            <a:ext cx="609600" cy="365125"/>
          </a:xfrm>
        </p:spPr>
        <p:txBody>
          <a:bodyPr/>
          <a:lstStyle/>
          <a:p>
            <a:fld id="{B007B441-5312-499D-93C3-6E37886527FA}" type="slidenum">
              <a:rPr lang="it-IT" smtClean="0"/>
              <a:pPr/>
              <a:t>‹N›</a:t>
            </a:fld>
            <a:endParaRPr lang="it-IT"/>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B6055F8-1D02-4417-9241-55C834FD9970}" type="datetimeFigureOut">
              <a:rPr lang="it-IT" smtClean="0"/>
              <a:pPr/>
              <a:t>20/05/2024</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007B441-5312-499D-93C3-6E37886527FA}" type="slidenum">
              <a:rPr lang="it-IT" smtClean="0"/>
              <a:pPr/>
              <a:t>‹N›</a:t>
            </a:fld>
            <a:endParaRPr lang="it-IT"/>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miur.gov.it/" TargetMode="External"/><Relationship Id="rId2" Type="http://schemas.openxmlformats.org/officeDocument/2006/relationships/hyperlink" Target="http://www.inpa.gov.i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Graduatorie provinciali supplenze 2024-26</a:t>
            </a:r>
          </a:p>
        </p:txBody>
      </p:sp>
      <p:sp>
        <p:nvSpPr>
          <p:cNvPr id="3" name="Sottotitolo 2"/>
          <p:cNvSpPr>
            <a:spLocks noGrp="1"/>
          </p:cNvSpPr>
          <p:nvPr>
            <p:ph type="subTitle" idx="1"/>
          </p:nvPr>
        </p:nvSpPr>
        <p:spPr/>
        <p:txBody>
          <a:bodyPr/>
          <a:lstStyle/>
          <a:p>
            <a:r>
              <a:rPr lang="it-IT" dirty="0"/>
              <a:t>Schede sintetiche  </a:t>
            </a:r>
          </a:p>
          <a:p>
            <a:r>
              <a:rPr lang="it-IT" dirty="0"/>
              <a:t>a cura di Antonietta </a:t>
            </a:r>
            <a:r>
              <a:rPr lang="it-IT" dirty="0" err="1"/>
              <a:t>Toraldo</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764704"/>
            <a:ext cx="8229600" cy="1143000"/>
          </a:xfrm>
        </p:spPr>
        <p:txBody>
          <a:bodyPr>
            <a:noAutofit/>
          </a:bodyPr>
          <a:lstStyle/>
          <a:p>
            <a:r>
              <a:rPr lang="it-IT" sz="3600" dirty="0">
                <a:solidFill>
                  <a:srgbClr val="FF0000"/>
                </a:solidFill>
              </a:rPr>
              <a:t>Le principali novità dell’OM per il 2024-26</a:t>
            </a:r>
          </a:p>
        </p:txBody>
      </p:sp>
      <p:sp>
        <p:nvSpPr>
          <p:cNvPr id="3" name="Segnaposto contenuto 2"/>
          <p:cNvSpPr>
            <a:spLocks noGrp="1"/>
          </p:cNvSpPr>
          <p:nvPr>
            <p:ph idx="1"/>
          </p:nvPr>
        </p:nvSpPr>
        <p:spPr>
          <a:xfrm>
            <a:off x="467544" y="2204864"/>
            <a:ext cx="8229600" cy="4389120"/>
          </a:xfrm>
        </p:spPr>
        <p:txBody>
          <a:bodyPr>
            <a:normAutofit/>
          </a:bodyPr>
          <a:lstStyle/>
          <a:p>
            <a:pPr>
              <a:buNone/>
            </a:pPr>
            <a:r>
              <a:rPr lang="it-IT" b="1" dirty="0"/>
              <a:t>Punteggio dei titoli abilitanti</a:t>
            </a:r>
          </a:p>
          <a:p>
            <a:r>
              <a:rPr lang="it-IT" dirty="0"/>
              <a:t>attribuzione di un</a:t>
            </a:r>
            <a:r>
              <a:rPr lang="it-IT" b="1" dirty="0"/>
              <a:t> punteggio fisso di 24 punti</a:t>
            </a:r>
            <a:r>
              <a:rPr lang="it-IT" dirty="0"/>
              <a:t> per chi partecipa ai concorsi ordinari o conclude i corsi di abilitazione, senza differenziazione </a:t>
            </a:r>
            <a:r>
              <a:rPr lang="it-IT" b="1" dirty="0"/>
              <a:t>basata sul volume dei CFU acquisiti</a:t>
            </a:r>
            <a:r>
              <a:rPr lang="it-IT" dirty="0"/>
              <a:t>, che possono ammontare a 60, 36 o 30;</a:t>
            </a:r>
          </a:p>
          <a:p>
            <a:r>
              <a:rPr lang="it-IT" dirty="0"/>
              <a:t>nella </a:t>
            </a:r>
            <a:r>
              <a:rPr lang="it-IT" dirty="0" err="1"/>
              <a:t>tab</a:t>
            </a:r>
            <a:r>
              <a:rPr lang="it-IT" dirty="0"/>
              <a:t> 3 è stata inserita la valutazione di  ulteriori altre abilitazioni.</a:t>
            </a:r>
          </a:p>
          <a:p>
            <a:endParaRPr lang="it-IT" dirty="0"/>
          </a:p>
        </p:txBody>
      </p:sp>
      <p:sp>
        <p:nvSpPr>
          <p:cNvPr id="7" name="Rettangolo 6"/>
          <p:cNvSpPr/>
          <p:nvPr/>
        </p:nvSpPr>
        <p:spPr>
          <a:xfrm>
            <a:off x="467544" y="1196752"/>
            <a:ext cx="799288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48680"/>
            <a:ext cx="8229600" cy="1143008"/>
          </a:xfrm>
        </p:spPr>
        <p:txBody>
          <a:bodyPr>
            <a:normAutofit fontScale="90000"/>
          </a:bodyPr>
          <a:lstStyle/>
          <a:p>
            <a:br>
              <a:rPr lang="it-IT" dirty="0"/>
            </a:br>
            <a:br>
              <a:rPr lang="it-IT" dirty="0"/>
            </a:br>
            <a:br>
              <a:rPr lang="it-IT" dirty="0"/>
            </a:br>
            <a:r>
              <a:rPr lang="it-IT" sz="4000" dirty="0">
                <a:solidFill>
                  <a:srgbClr val="FF0000"/>
                </a:solidFill>
              </a:rPr>
              <a:t>Le principali novità dell’OM per il 2024-26</a:t>
            </a:r>
          </a:p>
        </p:txBody>
      </p:sp>
      <p:sp>
        <p:nvSpPr>
          <p:cNvPr id="3" name="Segnaposto contenuto 2"/>
          <p:cNvSpPr>
            <a:spLocks noGrp="1"/>
          </p:cNvSpPr>
          <p:nvPr>
            <p:ph idx="1"/>
          </p:nvPr>
        </p:nvSpPr>
        <p:spPr/>
        <p:txBody>
          <a:bodyPr/>
          <a:lstStyle/>
          <a:p>
            <a:pPr>
              <a:buNone/>
            </a:pPr>
            <a:r>
              <a:rPr lang="it-IT" b="1" dirty="0"/>
              <a:t>Graduatoria per gli abilitati in Educazione Motoria scuola primaria</a:t>
            </a:r>
          </a:p>
          <a:p>
            <a:r>
              <a:rPr lang="it-IT" dirty="0"/>
              <a:t>creazione di una specifica graduatoria dedicata ai </a:t>
            </a:r>
            <a:r>
              <a:rPr lang="it-IT" b="1" dirty="0"/>
              <a:t>docenti di Educazione Motoria</a:t>
            </a:r>
            <a:r>
              <a:rPr lang="it-IT" dirty="0"/>
              <a:t> nelle scuole Primarie, destinata a coloro che hanno ottenuto l’abilitazione professionale mediante il superamento del concorso di cattedra corrispondente.</a:t>
            </a:r>
          </a:p>
          <a:p>
            <a:pPr>
              <a:buNone/>
            </a:pPr>
            <a:r>
              <a:rPr lang="it-IT" b="1" dirty="0"/>
              <a:t>Graduatoria incrociata delle CDC A048/A049 </a:t>
            </a:r>
          </a:p>
          <a:p>
            <a:r>
              <a:rPr lang="it-IT" b="1" dirty="0"/>
              <a:t> </a:t>
            </a:r>
            <a:r>
              <a:rPr lang="it-IT" dirty="0"/>
              <a:t>per l’insegnamento di educazione motoria alla primaria in caso di esaurimento della 1^ fascia.</a:t>
            </a:r>
          </a:p>
          <a:p>
            <a:endParaRPr lang="it-IT" dirty="0"/>
          </a:p>
          <a:p>
            <a:endParaRPr lang="it-IT" dirty="0"/>
          </a:p>
        </p:txBody>
      </p:sp>
      <p:sp>
        <p:nvSpPr>
          <p:cNvPr id="4" name="Rettangolo 3"/>
          <p:cNvSpPr/>
          <p:nvPr/>
        </p:nvSpPr>
        <p:spPr>
          <a:xfrm>
            <a:off x="323528" y="980728"/>
            <a:ext cx="799288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692696"/>
            <a:ext cx="8229600" cy="1143000"/>
          </a:xfrm>
        </p:spPr>
        <p:txBody>
          <a:bodyPr>
            <a:normAutofit/>
          </a:bodyPr>
          <a:lstStyle/>
          <a:p>
            <a:r>
              <a:rPr lang="it-IT" sz="3600" dirty="0">
                <a:solidFill>
                  <a:srgbClr val="FF0000"/>
                </a:solidFill>
              </a:rPr>
              <a:t>Le principali novità dell’OM per il 2024-26</a:t>
            </a:r>
          </a:p>
        </p:txBody>
      </p:sp>
      <p:sp>
        <p:nvSpPr>
          <p:cNvPr id="3" name="Segnaposto contenuto 2"/>
          <p:cNvSpPr>
            <a:spLocks noGrp="1"/>
          </p:cNvSpPr>
          <p:nvPr>
            <p:ph idx="1"/>
          </p:nvPr>
        </p:nvSpPr>
        <p:spPr/>
        <p:txBody>
          <a:bodyPr>
            <a:normAutofit lnSpcReduction="10000"/>
          </a:bodyPr>
          <a:lstStyle/>
          <a:p>
            <a:r>
              <a:rPr lang="it-IT" b="1" dirty="0"/>
              <a:t>Inserimento di un nuovo titolo di accesso</a:t>
            </a:r>
            <a:endParaRPr lang="it-IT" dirty="0"/>
          </a:p>
          <a:p>
            <a:r>
              <a:rPr lang="it-IT" dirty="0"/>
              <a:t>Gli aspiranti docenti in possesso di un titolo di accesso più favorevole rispetto a quello già registrato potranno </a:t>
            </a:r>
            <a:r>
              <a:rPr lang="it-IT" b="1" dirty="0"/>
              <a:t>aggiornare la loro qualifica</a:t>
            </a:r>
            <a:r>
              <a:rPr lang="it-IT" dirty="0"/>
              <a:t> attraverso un processo semplificato, notevolmente più agile rispetto a quello adottato nel 2022.</a:t>
            </a:r>
          </a:p>
          <a:p>
            <a:r>
              <a:rPr lang="it-IT" b="1" dirty="0"/>
              <a:t>Visualizzazione del punteggio</a:t>
            </a:r>
            <a:endParaRPr lang="it-IT" dirty="0"/>
          </a:p>
          <a:p>
            <a:r>
              <a:rPr lang="it-IT" dirty="0"/>
              <a:t>Possibilità di </a:t>
            </a:r>
            <a:r>
              <a:rPr lang="it-IT" b="1" dirty="0"/>
              <a:t>visualizzare una stima del proprio punteggio GPS</a:t>
            </a:r>
            <a:r>
              <a:rPr lang="it-IT" dirty="0"/>
              <a:t> dopo aver presentato la domanda di aggiornamento, inserimento o trasferimento.</a:t>
            </a:r>
          </a:p>
        </p:txBody>
      </p:sp>
      <p:sp>
        <p:nvSpPr>
          <p:cNvPr id="4" name="Rettangolo 3"/>
          <p:cNvSpPr/>
          <p:nvPr/>
        </p:nvSpPr>
        <p:spPr>
          <a:xfrm>
            <a:off x="611560" y="1124744"/>
            <a:ext cx="799288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FF0000"/>
                </a:solidFill>
              </a:rPr>
              <a:t>Le principali novità dell’OM per il 2024-26</a:t>
            </a:r>
          </a:p>
        </p:txBody>
      </p:sp>
      <p:sp>
        <p:nvSpPr>
          <p:cNvPr id="3" name="Segnaposto contenuto 2"/>
          <p:cNvSpPr>
            <a:spLocks noGrp="1"/>
          </p:cNvSpPr>
          <p:nvPr>
            <p:ph idx="1"/>
          </p:nvPr>
        </p:nvSpPr>
        <p:spPr/>
        <p:txBody>
          <a:bodyPr>
            <a:normAutofit fontScale="92500" lnSpcReduction="10000"/>
          </a:bodyPr>
          <a:lstStyle/>
          <a:p>
            <a:pPr>
              <a:buNone/>
            </a:pPr>
            <a:r>
              <a:rPr lang="it-IT" b="1" dirty="0"/>
              <a:t>Abolizione 24 CFU</a:t>
            </a:r>
          </a:p>
          <a:p>
            <a:r>
              <a:rPr lang="it-IT" dirty="0"/>
              <a:t>i 24 CFU non sono più necessari tra i requisiti di accesso nella seconda fascia delle scuole secondarie;</a:t>
            </a:r>
          </a:p>
          <a:p>
            <a:pPr>
              <a:buNone/>
            </a:pPr>
            <a:r>
              <a:rPr lang="it-IT" b="1" dirty="0"/>
              <a:t>Interpello e avviso</a:t>
            </a:r>
          </a:p>
          <a:p>
            <a:r>
              <a:rPr lang="it-IT" dirty="0"/>
              <a:t>introdotta procedura Interpello e Avviso al posto delle MAD;</a:t>
            </a:r>
          </a:p>
          <a:p>
            <a:pPr>
              <a:buNone/>
            </a:pPr>
            <a:r>
              <a:rPr lang="it-IT" b="1" dirty="0"/>
              <a:t>Servizio specifico e aspecifico</a:t>
            </a:r>
          </a:p>
          <a:p>
            <a:r>
              <a:rPr lang="it-IT" dirty="0"/>
              <a:t>il servizio prestato nelle classi di concorso accorpate sarà considerato sempre specifico;</a:t>
            </a:r>
          </a:p>
          <a:p>
            <a:r>
              <a:rPr lang="it-IT" dirty="0"/>
              <a:t>il servizio prestato come docente di religione sarà valutato come aspecifico;</a:t>
            </a:r>
          </a:p>
        </p:txBody>
      </p:sp>
      <p:sp>
        <p:nvSpPr>
          <p:cNvPr id="4" name="Rettangolo 3"/>
          <p:cNvSpPr/>
          <p:nvPr/>
        </p:nvSpPr>
        <p:spPr>
          <a:xfrm>
            <a:off x="395536" y="1052736"/>
            <a:ext cx="799288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FF0000"/>
                </a:solidFill>
              </a:rPr>
              <a:t>Le principali novità dell’OM per il 2024-26</a:t>
            </a:r>
          </a:p>
        </p:txBody>
      </p:sp>
      <p:sp>
        <p:nvSpPr>
          <p:cNvPr id="3" name="Segnaposto contenuto 2"/>
          <p:cNvSpPr>
            <a:spLocks noGrp="1"/>
          </p:cNvSpPr>
          <p:nvPr>
            <p:ph idx="1"/>
          </p:nvPr>
        </p:nvSpPr>
        <p:spPr/>
        <p:txBody>
          <a:bodyPr>
            <a:normAutofit fontScale="92500" lnSpcReduction="10000"/>
          </a:bodyPr>
          <a:lstStyle/>
          <a:p>
            <a:pPr algn="just">
              <a:buNone/>
            </a:pPr>
            <a:r>
              <a:rPr lang="it-IT" b="1" dirty="0"/>
              <a:t>Inserimento con riserva</a:t>
            </a:r>
          </a:p>
          <a:p>
            <a:pPr algn="just"/>
            <a:r>
              <a:rPr lang="it-IT" dirty="0"/>
              <a:t>possono chiedere inserimento con riserva in 1^ fascia da sciogliere </a:t>
            </a:r>
            <a:r>
              <a:rPr lang="it-IT" b="1" dirty="0"/>
              <a:t>entro il 30 giugno 2024</a:t>
            </a:r>
            <a:r>
              <a:rPr lang="it-IT" dirty="0"/>
              <a:t>:</a:t>
            </a:r>
          </a:p>
          <a:p>
            <a:pPr algn="just"/>
            <a:r>
              <a:rPr lang="it-IT" dirty="0"/>
              <a:t>gli iscritti ai percorsi dell’VIII ciclo del TFA sostegno;</a:t>
            </a:r>
          </a:p>
          <a:p>
            <a:pPr algn="just"/>
            <a:r>
              <a:rPr lang="it-IT" dirty="0"/>
              <a:t>coloro che sono in attesa del conseguimento dell’abilitazione;</a:t>
            </a:r>
          </a:p>
          <a:p>
            <a:pPr algn="just"/>
            <a:r>
              <a:rPr lang="it-IT" dirty="0"/>
              <a:t>coloro che sono in possesso di un’abilitazione conseguita all’estero in attesa di riconoscimento. Per lo scioglimento di tale riserva </a:t>
            </a:r>
            <a:r>
              <a:rPr lang="it-IT" b="1" dirty="0"/>
              <a:t>non è previsto il limite del 30 giugno </a:t>
            </a:r>
            <a:r>
              <a:rPr lang="it-IT" dirty="0"/>
              <a:t>e per costoro è prevista anche la stipula di un contratto a TD che però sarà rescisso in caso di non riconoscimento del titolo.</a:t>
            </a:r>
          </a:p>
        </p:txBody>
      </p:sp>
      <p:sp>
        <p:nvSpPr>
          <p:cNvPr id="4" name="Rettangolo 3"/>
          <p:cNvSpPr/>
          <p:nvPr/>
        </p:nvSpPr>
        <p:spPr>
          <a:xfrm>
            <a:off x="395536" y="1052736"/>
            <a:ext cx="799288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796908"/>
          </a:xfrm>
        </p:spPr>
        <p:txBody>
          <a:bodyPr>
            <a:normAutofit/>
          </a:bodyPr>
          <a:lstStyle/>
          <a:p>
            <a:r>
              <a:rPr lang="it-IT" sz="3200" b="1" dirty="0">
                <a:solidFill>
                  <a:srgbClr val="FF0000"/>
                </a:solidFill>
              </a:rPr>
              <a:t>GPS 2024-26  e GI seconda e terza fascia</a:t>
            </a:r>
          </a:p>
        </p:txBody>
      </p:sp>
      <p:sp>
        <p:nvSpPr>
          <p:cNvPr id="3" name="Segnaposto contenuto 2"/>
          <p:cNvSpPr>
            <a:spLocks noGrp="1"/>
          </p:cNvSpPr>
          <p:nvPr>
            <p:ph idx="1"/>
          </p:nvPr>
        </p:nvSpPr>
        <p:spPr>
          <a:xfrm>
            <a:off x="914400" y="1142984"/>
            <a:ext cx="7772400" cy="5500726"/>
          </a:xfrm>
        </p:spPr>
        <p:txBody>
          <a:bodyPr>
            <a:normAutofit fontScale="25000" lnSpcReduction="20000"/>
          </a:bodyPr>
          <a:lstStyle/>
          <a:p>
            <a:pPr>
              <a:buNone/>
            </a:pPr>
            <a:r>
              <a:rPr lang="it-IT" dirty="0"/>
              <a:t>	</a:t>
            </a:r>
            <a:r>
              <a:rPr lang="it-IT" sz="6400" dirty="0"/>
              <a:t>Le graduatorie provinciali di supplenza hanno </a:t>
            </a:r>
            <a:r>
              <a:rPr lang="it-IT" sz="6400" b="1" dirty="0"/>
              <a:t>validità biennale </a:t>
            </a:r>
            <a:r>
              <a:rPr lang="it-IT" sz="6400" dirty="0"/>
              <a:t>e sono costituite da:</a:t>
            </a:r>
            <a:endParaRPr lang="it-IT" sz="5600" dirty="0"/>
          </a:p>
          <a:p>
            <a:r>
              <a:rPr lang="it-IT" sz="6400" b="1" dirty="0"/>
              <a:t>una prima fascia di personale abilitato</a:t>
            </a:r>
          </a:p>
          <a:p>
            <a:r>
              <a:rPr lang="it-IT" sz="6400" b="1" dirty="0"/>
              <a:t>una seconda fascia di personale non abilitato</a:t>
            </a:r>
            <a:r>
              <a:rPr lang="it-IT" sz="6400" dirty="0"/>
              <a:t>.</a:t>
            </a:r>
          </a:p>
          <a:p>
            <a:pPr>
              <a:buNone/>
            </a:pPr>
            <a:r>
              <a:rPr lang="it-IT" sz="5600" dirty="0"/>
              <a:t>Gli aspiranti possono:</a:t>
            </a:r>
          </a:p>
          <a:p>
            <a:r>
              <a:rPr lang="it-IT" sz="6400" dirty="0"/>
              <a:t> </a:t>
            </a:r>
            <a:r>
              <a:rPr lang="it-IT" sz="6400" b="1" dirty="0"/>
              <a:t>presentare</a:t>
            </a:r>
            <a:r>
              <a:rPr lang="it-IT" sz="6400" dirty="0"/>
              <a:t> </a:t>
            </a:r>
            <a:r>
              <a:rPr lang="it-IT" sz="6400" b="1" dirty="0"/>
              <a:t>domanda ex novo</a:t>
            </a:r>
            <a:r>
              <a:rPr lang="it-IT" sz="5600" dirty="0"/>
              <a:t>;</a:t>
            </a:r>
          </a:p>
          <a:p>
            <a:r>
              <a:rPr lang="it-IT" sz="5600" dirty="0"/>
              <a:t> </a:t>
            </a:r>
            <a:r>
              <a:rPr lang="it-IT" sz="6400" b="1" dirty="0"/>
              <a:t>aggiornare la domanda del 2022</a:t>
            </a:r>
            <a:r>
              <a:rPr lang="it-IT" sz="5600" b="1" dirty="0"/>
              <a:t>;</a:t>
            </a:r>
          </a:p>
          <a:p>
            <a:r>
              <a:rPr lang="it-IT" sz="6400" b="1" dirty="0"/>
              <a:t>confermare</a:t>
            </a:r>
            <a:r>
              <a:rPr lang="it-IT" sz="5600" dirty="0"/>
              <a:t> </a:t>
            </a:r>
            <a:r>
              <a:rPr lang="it-IT" sz="6400" b="1" dirty="0"/>
              <a:t>la propria iscrizione </a:t>
            </a:r>
            <a:r>
              <a:rPr lang="it-IT" sz="5600" dirty="0"/>
              <a:t>senza necessità di presentare istanza se non hanno nuovi titoli da dichiarare;</a:t>
            </a:r>
          </a:p>
          <a:p>
            <a:r>
              <a:rPr lang="it-IT" sz="6400" b="1" dirty="0"/>
              <a:t>trasferirsi</a:t>
            </a:r>
            <a:r>
              <a:rPr lang="it-IT" sz="5600" dirty="0"/>
              <a:t> </a:t>
            </a:r>
            <a:r>
              <a:rPr lang="it-IT" sz="5600" b="1" dirty="0"/>
              <a:t>da una provincia all’altra </a:t>
            </a:r>
            <a:r>
              <a:rPr lang="it-IT" sz="5600" dirty="0"/>
              <a:t>sia per le GPS che per le GI.</a:t>
            </a:r>
          </a:p>
          <a:p>
            <a:endParaRPr lang="it-IT" sz="5600" dirty="0"/>
          </a:p>
          <a:p>
            <a:pPr>
              <a:buNone/>
            </a:pPr>
            <a:r>
              <a:rPr lang="it-IT" sz="6400" dirty="0"/>
              <a:t>Si consiglia, tuttavia, </a:t>
            </a:r>
            <a:r>
              <a:rPr lang="it-IT" sz="6400" b="1" dirty="0"/>
              <a:t>di presentare comunque l’istanza </a:t>
            </a:r>
            <a:r>
              <a:rPr lang="it-IT" sz="6400" dirty="0"/>
              <a:t>se si è in possesso </a:t>
            </a:r>
            <a:r>
              <a:rPr lang="it-IT" sz="6400" b="1" dirty="0"/>
              <a:t>di titoli soggetti a scadenza.</a:t>
            </a:r>
            <a:r>
              <a:rPr lang="it-IT" sz="6400" dirty="0"/>
              <a:t> In particolare, devono essere nuovamente dichiarati </a:t>
            </a:r>
            <a:r>
              <a:rPr lang="it-IT" sz="6400" b="1" dirty="0"/>
              <a:t>i titoli di preferenza </a:t>
            </a:r>
            <a:r>
              <a:rPr lang="it-IT" sz="6400" dirty="0"/>
              <a:t>posseduti. Pertanto, il personale interessato nel compilare la domanda deve barrare le apposite caselle della relativa sezione. In mancanza, i titoli di preferenza non vengono riconfermati nelle GPS.</a:t>
            </a:r>
            <a:br>
              <a:rPr lang="it-IT" sz="5600" dirty="0"/>
            </a:br>
            <a:br>
              <a:rPr lang="it-IT" sz="5600" dirty="0"/>
            </a:br>
            <a:r>
              <a:rPr lang="it-IT" sz="6400" dirty="0"/>
              <a:t>Nella stessa istanza è possibile </a:t>
            </a:r>
            <a:r>
              <a:rPr lang="it-IT" sz="6400" b="1" dirty="0"/>
              <a:t>inserire le sedi per l’iscrizione nelle graduatorie d’istituto di seconda e terza fascia</a:t>
            </a:r>
            <a:r>
              <a:rPr lang="it-IT" sz="6400" dirty="0"/>
              <a:t>.</a:t>
            </a:r>
            <a:br>
              <a:rPr lang="it-IT" sz="5600" dirty="0"/>
            </a:br>
            <a:br>
              <a:rPr lang="it-IT" sz="5600" dirty="0"/>
            </a:br>
            <a:r>
              <a:rPr lang="it-IT" sz="6400" b="1" dirty="0"/>
              <a:t>Nel secondo anno di vigenza</a:t>
            </a:r>
            <a:r>
              <a:rPr lang="it-IT" sz="6400" dirty="0"/>
              <a:t> delle graduatorie è prevista la possibilità, </a:t>
            </a:r>
            <a:r>
              <a:rPr lang="it-IT" sz="6400" b="1" dirty="0"/>
              <a:t>per coloro che conseguiranno entro il 30 giugno il titolo di abilitazione e/o di specializzazione sul sostegno</a:t>
            </a:r>
            <a:r>
              <a:rPr lang="it-IT" sz="6400" dirty="0"/>
              <a:t>, </a:t>
            </a:r>
            <a:r>
              <a:rPr lang="it-IT" sz="6400" b="1" dirty="0"/>
              <a:t>di iscriversi in elenchi aggiuntivi alla I fasci</a:t>
            </a:r>
            <a:r>
              <a:rPr lang="it-IT" sz="6400" dirty="0"/>
              <a:t>a.</a:t>
            </a:r>
            <a:endParaRPr lang="it-IT" sz="5600" dirty="0"/>
          </a:p>
          <a:p>
            <a:endParaRPr lang="it-IT" dirty="0"/>
          </a:p>
        </p:txBody>
      </p:sp>
      <p:sp>
        <p:nvSpPr>
          <p:cNvPr id="4" name="Rettangolo 3"/>
          <p:cNvSpPr/>
          <p:nvPr/>
        </p:nvSpPr>
        <p:spPr>
          <a:xfrm>
            <a:off x="755576" y="3573016"/>
            <a:ext cx="8064896" cy="2664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0000"/>
                </a:solidFill>
              </a:rPr>
              <a:t>Scadenza domande</a:t>
            </a:r>
          </a:p>
        </p:txBody>
      </p:sp>
      <p:sp>
        <p:nvSpPr>
          <p:cNvPr id="3" name="Segnaposto contenuto 2"/>
          <p:cNvSpPr>
            <a:spLocks noGrp="1"/>
          </p:cNvSpPr>
          <p:nvPr>
            <p:ph idx="1"/>
          </p:nvPr>
        </p:nvSpPr>
        <p:spPr/>
        <p:txBody>
          <a:bodyPr>
            <a:normAutofit fontScale="92500" lnSpcReduction="20000"/>
          </a:bodyPr>
          <a:lstStyle/>
          <a:p>
            <a:r>
              <a:rPr lang="it-IT" dirty="0"/>
              <a:t>Dalle ore 12:00 di lunedì </a:t>
            </a:r>
            <a:r>
              <a:rPr lang="it-IT" dirty="0">
                <a:solidFill>
                  <a:srgbClr val="FF0000"/>
                </a:solidFill>
              </a:rPr>
              <a:t>20 maggio </a:t>
            </a:r>
            <a:r>
              <a:rPr lang="it-IT" dirty="0"/>
              <a:t>alle ore 23:59 di lunedì </a:t>
            </a:r>
            <a:r>
              <a:rPr lang="it-IT" dirty="0">
                <a:solidFill>
                  <a:srgbClr val="FF0000"/>
                </a:solidFill>
              </a:rPr>
              <a:t>10 giugno 2024</a:t>
            </a:r>
          </a:p>
          <a:p>
            <a:r>
              <a:rPr lang="it-IT" dirty="0"/>
              <a:t>Le domande possono essere presentate sul Portale Unico del reclutamento raggiungibile all’indirizzo </a:t>
            </a:r>
            <a:r>
              <a:rPr lang="it-IT" u="sng" dirty="0">
                <a:solidFill>
                  <a:srgbClr val="FF0000"/>
                </a:solidFill>
                <a:hlinkClick r:id="rId2"/>
              </a:rPr>
              <a:t>www.inpa.gov.it</a:t>
            </a:r>
            <a:endParaRPr lang="it-IT" u="sng" dirty="0">
              <a:solidFill>
                <a:srgbClr val="FF0000"/>
              </a:solidFill>
            </a:endParaRPr>
          </a:p>
          <a:p>
            <a:pPr lvl="0"/>
            <a:r>
              <a:rPr lang="it-IT" dirty="0"/>
              <a:t>Per accedere alla compilazione dell’istanza occorre essere in possesso delle credenziali del Sistema Pubblico di identità digitale (SPID) o di quelle della Carta di Identità Elettronica (CIE). Inoltre, occorre essere abilitati al servizio “</a:t>
            </a:r>
            <a:r>
              <a:rPr lang="it-IT" i="1" dirty="0"/>
              <a:t>Istanze on </a:t>
            </a:r>
            <a:r>
              <a:rPr lang="it-IT" i="1" dirty="0" err="1"/>
              <a:t>line</a:t>
            </a:r>
            <a:r>
              <a:rPr lang="it-IT" dirty="0"/>
              <a:t>”. Il servizio è eventualmente raggiungibile anche collegandosi all’indirizzo </a:t>
            </a:r>
            <a:r>
              <a:rPr lang="it-IT" dirty="0">
                <a:hlinkClick r:id="rId3"/>
              </a:rPr>
              <a:t>www.miur.gov.it</a:t>
            </a:r>
            <a:r>
              <a:rPr lang="it-IT" dirty="0"/>
              <a:t>, attraverso il percorso “</a:t>
            </a:r>
            <a:r>
              <a:rPr lang="it-IT" i="1" dirty="0"/>
              <a:t>Argomenti e Servizi &gt; Reclutamento e servizio del personale scolastico &gt; Graduatorie provinciali di supplenza</a:t>
            </a:r>
            <a:r>
              <a:rPr lang="it-IT" dirty="0"/>
              <a:t> &gt;.</a:t>
            </a:r>
          </a:p>
          <a:p>
            <a:endParaRPr lang="it-IT" dirty="0"/>
          </a:p>
        </p:txBody>
      </p:sp>
      <p:sp>
        <p:nvSpPr>
          <p:cNvPr id="4" name="Rettangolo 3"/>
          <p:cNvSpPr/>
          <p:nvPr/>
        </p:nvSpPr>
        <p:spPr>
          <a:xfrm>
            <a:off x="251520" y="980728"/>
            <a:ext cx="547260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582594"/>
          </a:xfrm>
        </p:spPr>
        <p:txBody>
          <a:bodyPr>
            <a:normAutofit fontScale="90000"/>
          </a:bodyPr>
          <a:lstStyle/>
          <a:p>
            <a:r>
              <a:rPr lang="it-IT" sz="3600" b="1" dirty="0">
                <a:solidFill>
                  <a:srgbClr val="FF0000"/>
                </a:solidFill>
              </a:rPr>
              <a:t>Presentazione domande</a:t>
            </a:r>
            <a:endParaRPr lang="it-IT" sz="2800" b="1" dirty="0">
              <a:solidFill>
                <a:srgbClr val="FF0000"/>
              </a:solidFill>
            </a:endParaRPr>
          </a:p>
        </p:txBody>
      </p:sp>
      <p:sp>
        <p:nvSpPr>
          <p:cNvPr id="3" name="Segnaposto contenuto 2"/>
          <p:cNvSpPr>
            <a:spLocks noGrp="1"/>
          </p:cNvSpPr>
          <p:nvPr>
            <p:ph idx="1"/>
          </p:nvPr>
        </p:nvSpPr>
        <p:spPr>
          <a:xfrm>
            <a:off x="914400" y="714356"/>
            <a:ext cx="7772400" cy="5786478"/>
          </a:xfrm>
        </p:spPr>
        <p:txBody>
          <a:bodyPr>
            <a:normAutofit fontScale="77500" lnSpcReduction="20000"/>
          </a:bodyPr>
          <a:lstStyle/>
          <a:p>
            <a:endParaRPr lang="it-IT" dirty="0"/>
          </a:p>
          <a:p>
            <a:r>
              <a:rPr lang="it-IT" dirty="0"/>
              <a:t>Le GPS costituite in ogni provincia sono finalizzate in subordine allo scorrimento delle GAE all’attribuzione delle supplenze.</a:t>
            </a:r>
          </a:p>
          <a:p>
            <a:r>
              <a:rPr lang="it-IT" dirty="0"/>
              <a:t>Le domande si presentano per </a:t>
            </a:r>
            <a:r>
              <a:rPr lang="it-IT" b="1" dirty="0"/>
              <a:t>una sola provincia</a:t>
            </a:r>
            <a:r>
              <a:rPr lang="it-IT" dirty="0"/>
              <a:t>.</a:t>
            </a:r>
          </a:p>
          <a:p>
            <a:r>
              <a:rPr lang="it-IT" dirty="0"/>
              <a:t>I titoli dichiarati dall’aspirante all’inserimento nelle GPS sono valutati se posseduti e conseguiti </a:t>
            </a:r>
            <a:r>
              <a:rPr lang="it-IT" b="1" dirty="0"/>
              <a:t>entro la data di scadenza </a:t>
            </a:r>
            <a:r>
              <a:rPr lang="it-IT" dirty="0"/>
              <a:t>del termine stabilito per la presentazione della domanda di partecipazione</a:t>
            </a:r>
          </a:p>
          <a:p>
            <a:r>
              <a:rPr lang="it-IT" dirty="0"/>
              <a:t>Agli aspiranti già inclusi nelle graduatorie provinciali costituite per il biennio 2022/2023-2023/2024, che non presentino domanda di aggiornamento/inserimento/trasferimento, è assegnato il punteggio con cui figuravano nelle relative graduatorie del precedente periodo, sulla base dei titoli a suo tempo presentati e delle eventuali rettifiche intervenute a seguito delle verifiche effettuate dalle istituzioni scolastiche competenti.</a:t>
            </a:r>
          </a:p>
          <a:p>
            <a:r>
              <a:rPr lang="it-IT" dirty="0"/>
              <a:t>Al punteggio posseduto dai candidati già iscritti nelle GPS si aggiunge quello relativo ai nuovi titoli e servizi conseguiti </a:t>
            </a:r>
            <a:r>
              <a:rPr lang="it-IT" b="1" dirty="0"/>
              <a:t>successivamente al 31 maggio 2022 .</a:t>
            </a:r>
          </a:p>
          <a:p>
            <a:endParaRPr lang="it-IT" dirty="0"/>
          </a:p>
          <a:p>
            <a:endParaRPr lang="it-IT" dirty="0"/>
          </a:p>
          <a:p>
            <a:endParaRPr lang="it-IT" dirty="0"/>
          </a:p>
          <a:p>
            <a:endParaRPr lang="it-IT" dirty="0"/>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GPS primaria e infanzia</a:t>
            </a:r>
          </a:p>
        </p:txBody>
      </p:sp>
      <p:sp>
        <p:nvSpPr>
          <p:cNvPr id="3" name="Segnaposto contenuto 2"/>
          <p:cNvSpPr>
            <a:spLocks noGrp="1"/>
          </p:cNvSpPr>
          <p:nvPr>
            <p:ph idx="1"/>
          </p:nvPr>
        </p:nvSpPr>
        <p:spPr/>
        <p:txBody>
          <a:bodyPr/>
          <a:lstStyle/>
          <a:p>
            <a:r>
              <a:rPr lang="it-IT" dirty="0"/>
              <a:t>1^ fascia : costituita dai soggetti in possesso dello specifico titolo di abilitazione</a:t>
            </a:r>
          </a:p>
          <a:p>
            <a:pPr marL="274320" lvl="1" indent="-274320">
              <a:spcBef>
                <a:spcPts val="580"/>
              </a:spcBef>
              <a:buClr>
                <a:schemeClr val="accent1"/>
              </a:buClr>
            </a:pPr>
            <a:r>
              <a:rPr lang="it-IT" dirty="0"/>
              <a:t>2^ fascia : costituita dagli studenti che, nell’anno accademico 2023/2024, risultano iscritti al terzo anno del corso di laurea in Scienze della Formazione primaria o ad annualità successive, avendo conseguito almeno 150 CFU entro il termine di presentazione dell’istanza.  </a:t>
            </a:r>
          </a:p>
          <a:p>
            <a:endParaRPr lang="it-IT" dirty="0"/>
          </a:p>
        </p:txBody>
      </p:sp>
      <p:sp>
        <p:nvSpPr>
          <p:cNvPr id="4" name="Rettangolo 3"/>
          <p:cNvSpPr/>
          <p:nvPr/>
        </p:nvSpPr>
        <p:spPr>
          <a:xfrm>
            <a:off x="395536" y="1124744"/>
            <a:ext cx="6048672" cy="6953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solidFill>
                  <a:srgbClr val="FF0000"/>
                </a:solidFill>
              </a:rPr>
              <a:t>Gps secondaria di 1° e 2° grado</a:t>
            </a:r>
          </a:p>
        </p:txBody>
      </p:sp>
      <p:sp>
        <p:nvSpPr>
          <p:cNvPr id="3" name="Segnaposto contenuto 2"/>
          <p:cNvSpPr>
            <a:spLocks noGrp="1"/>
          </p:cNvSpPr>
          <p:nvPr>
            <p:ph idx="1"/>
          </p:nvPr>
        </p:nvSpPr>
        <p:spPr/>
        <p:txBody>
          <a:bodyPr>
            <a:normAutofit fontScale="92500" lnSpcReduction="10000"/>
          </a:bodyPr>
          <a:lstStyle/>
          <a:p>
            <a:r>
              <a:rPr lang="it-IT" dirty="0"/>
              <a:t>la prima fascia è costituita dai soggetti in possesso dello specifico titolo di abilitazione</a:t>
            </a:r>
          </a:p>
          <a:p>
            <a:pPr lvl="1" fontAlgn="base"/>
            <a:r>
              <a:rPr lang="it-IT" dirty="0"/>
              <a:t>la seconda fascia è costituita dai soggetti in possesso di uno dei seguenti requisiti: </a:t>
            </a:r>
          </a:p>
          <a:p>
            <a:pPr lvl="2" fontAlgn="base"/>
            <a:r>
              <a:rPr lang="it-IT" dirty="0"/>
              <a:t>per le classi di concorso di cui alla tabella A dell’Ordinamento classi di concorso, possesso del titolo di studio, comprensivo dei CFU/CFA o esami aggiuntivi ed eventuali titoli aggiuntivi previsti dalla normativa vigente per la specifica classe di concorso. </a:t>
            </a:r>
          </a:p>
          <a:p>
            <a:r>
              <a:rPr lang="it-IT" sz="2800" dirty="0"/>
              <a:t>per le classi di concorso di cui alla tabella B dell’Ordinamento classi di concorso, possesso del titolo di studio ed eventuali titoli aggiuntivi previsti dalla normativa vigente per la specifica classe di concorso</a:t>
            </a:r>
            <a:endParaRPr lang="it-IT" dirty="0"/>
          </a:p>
        </p:txBody>
      </p:sp>
      <p:sp>
        <p:nvSpPr>
          <p:cNvPr id="4" name="Rettangolo 3"/>
          <p:cNvSpPr/>
          <p:nvPr/>
        </p:nvSpPr>
        <p:spPr>
          <a:xfrm>
            <a:off x="395536" y="1124744"/>
            <a:ext cx="8136904" cy="6953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Gps sostegno</a:t>
            </a:r>
          </a:p>
        </p:txBody>
      </p:sp>
      <p:sp>
        <p:nvSpPr>
          <p:cNvPr id="3" name="Segnaposto contenuto 2"/>
          <p:cNvSpPr>
            <a:spLocks noGrp="1"/>
          </p:cNvSpPr>
          <p:nvPr>
            <p:ph idx="1"/>
          </p:nvPr>
        </p:nvSpPr>
        <p:spPr/>
        <p:txBody>
          <a:bodyPr>
            <a:normAutofit fontScale="85000" lnSpcReduction="20000"/>
          </a:bodyPr>
          <a:lstStyle/>
          <a:p>
            <a:pPr lvl="0"/>
            <a:r>
              <a:rPr lang="it-IT" dirty="0"/>
              <a:t>Le GPS relative ai posti di sostegno, distinte per i relativi gradi di istruzione della scuola dell’infanzia, primaria, secondaria di primo grado, secondaria di secondo grado, sono suddivise in fasce così determinate: </a:t>
            </a:r>
          </a:p>
          <a:p>
            <a:r>
              <a:rPr lang="it-IT" dirty="0"/>
              <a:t>la prima fascia è costituita dai soggetti in possesso dello specifico titolo di specializzazione sul sostegno nel relativo grado</a:t>
            </a:r>
          </a:p>
          <a:p>
            <a:endParaRPr lang="it-IT" dirty="0"/>
          </a:p>
          <a:p>
            <a:pPr lvl="1" fontAlgn="base"/>
            <a:r>
              <a:rPr lang="it-IT" dirty="0"/>
              <a:t>la seconda fascia è costituita dai soggetti, privi del relativo titolo di specializzazione, che entro il termine di presentazione della domanda abbiano maturato tre annualità di insegnamento su posto di sostegno nel relativo grado e che siano in possesso: </a:t>
            </a:r>
          </a:p>
          <a:p>
            <a:pPr lvl="2" fontAlgn="base"/>
            <a:r>
              <a:rPr lang="it-IT" dirty="0"/>
              <a:t>per la scuola dell’infanzia e primaria, del relativo titolo di abilitazione o del titolo di accesso alle GPS di seconda fascia del relativo grado; </a:t>
            </a:r>
          </a:p>
          <a:p>
            <a:pPr lvl="2" fontAlgn="base"/>
            <a:r>
              <a:rPr lang="it-IT" dirty="0"/>
              <a:t>per la scuola secondaria di primo e secondo grado, dell’abilitazione o del titolo di accesso alle GPS di seconda fascia del relativo grado. </a:t>
            </a:r>
          </a:p>
          <a:p>
            <a:endParaRPr lang="it-IT" dirty="0"/>
          </a:p>
        </p:txBody>
      </p:sp>
      <p:sp>
        <p:nvSpPr>
          <p:cNvPr id="4" name="Rettangolo 3"/>
          <p:cNvSpPr/>
          <p:nvPr/>
        </p:nvSpPr>
        <p:spPr>
          <a:xfrm>
            <a:off x="369501" y="1124744"/>
            <a:ext cx="3672408" cy="720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Gps personale educativo</a:t>
            </a:r>
          </a:p>
        </p:txBody>
      </p:sp>
      <p:sp>
        <p:nvSpPr>
          <p:cNvPr id="3" name="Segnaposto contenuto 2"/>
          <p:cNvSpPr>
            <a:spLocks noGrp="1"/>
          </p:cNvSpPr>
          <p:nvPr>
            <p:ph idx="1"/>
          </p:nvPr>
        </p:nvSpPr>
        <p:spPr/>
        <p:txBody>
          <a:bodyPr>
            <a:normAutofit fontScale="85000" lnSpcReduction="20000"/>
          </a:bodyPr>
          <a:lstStyle/>
          <a:p>
            <a:r>
              <a:rPr lang="it-IT" dirty="0"/>
              <a:t>la prima fascia è costituita dai soggetti in possesso del titolo di abilitazione ottenuto attraverso il superamento delle procedure concorsuali anche ai soli fini abilitativi a posti di personale educativo nelle istituzioni educative; </a:t>
            </a:r>
          </a:p>
          <a:p>
            <a:pPr lvl="1" fontAlgn="base"/>
            <a:r>
              <a:rPr lang="it-IT" dirty="0"/>
              <a:t>la seconda fascia è costituita dai soggetti in possesso di uno dei seguenti requisiti:  </a:t>
            </a:r>
          </a:p>
          <a:p>
            <a:pPr lvl="2" fontAlgn="base"/>
            <a:r>
              <a:rPr lang="it-IT" dirty="0"/>
              <a:t>precedente inserimento nella medesima fascia per il personale educativo nelle istituzioni educative, ai sensi dell’articolo 2, comma 1, lettera h) del decreto del Ministro della pubblica istruzione 21 giugno 2007, n. 53; </a:t>
            </a:r>
          </a:p>
          <a:p>
            <a:pPr lvl="2" fontAlgn="base"/>
            <a:r>
              <a:rPr lang="it-IT" dirty="0"/>
              <a:t>abilitazione per la scuola primaria; </a:t>
            </a:r>
          </a:p>
          <a:p>
            <a:pPr lvl="2" fontAlgn="base"/>
            <a:r>
              <a:rPr lang="it-IT" dirty="0"/>
              <a:t>diploma di laurea in pedagogia, diploma di laurea in scienze dell’educazione, laurea specialistica in scienze dell’educazione degli adulti e della formazione continua LS 65, laurea specialistica in scienze pedagogiche LS 87, laurea magistrale in scienze dell’educazione degli adulti e della formazione continua LM 57, laurea magistrale in scienze pedagogiche LM-85;</a:t>
            </a:r>
          </a:p>
          <a:p>
            <a:pPr lvl="2" fontAlgn="base"/>
            <a:r>
              <a:rPr lang="it-IT" dirty="0"/>
              <a:t>laurea in scienze dell’educazione L-19. </a:t>
            </a:r>
          </a:p>
          <a:p>
            <a:endParaRPr lang="it-IT" dirty="0"/>
          </a:p>
        </p:txBody>
      </p:sp>
      <p:sp>
        <p:nvSpPr>
          <p:cNvPr id="4" name="Rettangolo 3"/>
          <p:cNvSpPr/>
          <p:nvPr/>
        </p:nvSpPr>
        <p:spPr>
          <a:xfrm>
            <a:off x="395536" y="1088740"/>
            <a:ext cx="6552728"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Tabelle di valutazione</a:t>
            </a:r>
          </a:p>
        </p:txBody>
      </p:sp>
      <p:sp>
        <p:nvSpPr>
          <p:cNvPr id="3" name="Segnaposto contenuto 2"/>
          <p:cNvSpPr>
            <a:spLocks noGrp="1"/>
          </p:cNvSpPr>
          <p:nvPr>
            <p:ph idx="1"/>
          </p:nvPr>
        </p:nvSpPr>
        <p:spPr/>
        <p:txBody>
          <a:bodyPr>
            <a:normAutofit fontScale="92500" lnSpcReduction="20000"/>
          </a:bodyPr>
          <a:lstStyle/>
          <a:p>
            <a:r>
              <a:rPr lang="it-IT" dirty="0"/>
              <a:t>Le tabelle di valutazione sono 10:</a:t>
            </a:r>
          </a:p>
          <a:p>
            <a:r>
              <a:rPr lang="it-IT" dirty="0"/>
              <a:t>TAB 1 Infanzia e primaria 1^ fascia</a:t>
            </a:r>
          </a:p>
          <a:p>
            <a:r>
              <a:rPr lang="it-IT" dirty="0"/>
              <a:t>TAB 2 Infanzia e primaria 2^ fascia</a:t>
            </a:r>
          </a:p>
          <a:p>
            <a:r>
              <a:rPr lang="it-IT" dirty="0"/>
              <a:t>TAB 3 Secondaria di 1° e 2° grado 1^ </a:t>
            </a:r>
            <a:r>
              <a:rPr lang="it-IT" dirty="0" err="1"/>
              <a:t>fascia*</a:t>
            </a:r>
            <a:endParaRPr lang="it-IT" dirty="0"/>
          </a:p>
          <a:p>
            <a:r>
              <a:rPr lang="it-IT" dirty="0"/>
              <a:t>TAB 4 Secondaria di 1° e 2° grado 2^ fascia</a:t>
            </a:r>
          </a:p>
          <a:p>
            <a:r>
              <a:rPr lang="it-IT" dirty="0"/>
              <a:t>TAB 5 ITP 1^ fascia</a:t>
            </a:r>
          </a:p>
          <a:p>
            <a:r>
              <a:rPr lang="it-IT" dirty="0"/>
              <a:t>TAB 6 ITP 2^ fascia</a:t>
            </a:r>
          </a:p>
          <a:p>
            <a:r>
              <a:rPr lang="it-IT" dirty="0"/>
              <a:t>TAB 7 Sostegno 1^ fascia</a:t>
            </a:r>
          </a:p>
          <a:p>
            <a:r>
              <a:rPr lang="it-IT" dirty="0"/>
              <a:t>TAB 8 Sostegno 2^ fascia</a:t>
            </a:r>
          </a:p>
          <a:p>
            <a:r>
              <a:rPr lang="it-IT" dirty="0"/>
              <a:t>TAB 9 Personale educativo 1^ fascia</a:t>
            </a:r>
          </a:p>
          <a:p>
            <a:r>
              <a:rPr lang="it-IT" dirty="0"/>
              <a:t>TAB 10 Personale educativo 2^ fascia</a:t>
            </a:r>
          </a:p>
        </p:txBody>
      </p:sp>
      <p:sp>
        <p:nvSpPr>
          <p:cNvPr id="4" name="Rettangolo 3"/>
          <p:cNvSpPr/>
          <p:nvPr/>
        </p:nvSpPr>
        <p:spPr>
          <a:xfrm>
            <a:off x="395536" y="992010"/>
            <a:ext cx="6048672" cy="8280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 CHE PUNTO E' LA RIFORMA DELLA</Template>
  <TotalTime>154</TotalTime>
  <Words>1445</Words>
  <Application>Microsoft Office PowerPoint</Application>
  <PresentationFormat>Presentazione su schermo (4:3)</PresentationFormat>
  <Paragraphs>90</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Calibri</vt:lpstr>
      <vt:lpstr>Constantia</vt:lpstr>
      <vt:lpstr>Wingdings 2</vt:lpstr>
      <vt:lpstr>Equinozio</vt:lpstr>
      <vt:lpstr>Graduatorie provinciali supplenze 2024-26</vt:lpstr>
      <vt:lpstr>GPS 2024-26  e GI seconda e terza fascia</vt:lpstr>
      <vt:lpstr>Scadenza domande</vt:lpstr>
      <vt:lpstr>Presentazione domande</vt:lpstr>
      <vt:lpstr>GPS primaria e infanzia</vt:lpstr>
      <vt:lpstr>Gps secondaria di 1° e 2° grado</vt:lpstr>
      <vt:lpstr>Gps sostegno</vt:lpstr>
      <vt:lpstr>Gps personale educativo</vt:lpstr>
      <vt:lpstr>Tabelle di valutazione</vt:lpstr>
      <vt:lpstr>Le principali novità dell’OM per il 2024-26</vt:lpstr>
      <vt:lpstr>   Le principali novità dell’OM per il 2024-26</vt:lpstr>
      <vt:lpstr>Le principali novità dell’OM per il 2024-26</vt:lpstr>
      <vt:lpstr>Le principali novità dell’OM per il 2024-26</vt:lpstr>
      <vt:lpstr>Le principali novità dell’OM per il 2024-26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Speciale GPS 2024-26</dc:title>
  <dc:creator>Tonia</dc:creator>
  <cp:lastModifiedBy>win</cp:lastModifiedBy>
  <cp:revision>36</cp:revision>
  <dcterms:created xsi:type="dcterms:W3CDTF">2024-05-17T15:49:23Z</dcterms:created>
  <dcterms:modified xsi:type="dcterms:W3CDTF">2024-05-20T17:42:52Z</dcterms:modified>
</cp:coreProperties>
</file>